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160" cy="13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160" cy="4350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685800" y="1122480"/>
            <a:ext cx="77716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6000" strike="noStrike">
                <a:solidFill>
                  <a:srgbClr val="000000"/>
                </a:solidFill>
                <a:latin typeface="Calibri Light"/>
              </a:rPr>
              <a:t>Lecture 21: Subdivision Surfaces, Implicit Surfaces</a:t>
            </a:r>
            <a:endParaRPr/>
          </a:p>
        </p:txBody>
      </p:sp>
      <p:sp>
        <p:nvSpPr>
          <p:cNvPr id="74" name="CustomShape 2"/>
          <p:cNvSpPr/>
          <p:nvPr/>
        </p:nvSpPr>
        <p:spPr>
          <a:xfrm>
            <a:off x="1143000" y="3602160"/>
            <a:ext cx="6857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COMPSCI/MATH 290-04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Chris Tralie, Duke University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3/31/2016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800280" y="464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Functions on the Plane</a:t>
            </a:r>
            <a:endParaRPr/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182880" y="1485360"/>
            <a:ext cx="8631360" cy="4000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Implicit Functions / Level Sets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Saddle</a:t>
            </a:r>
            <a:endParaRPr/>
          </a:p>
        </p:txBody>
      </p:sp>
      <p:pic>
        <p:nvPicPr>
          <p:cNvPr id="96" name="Content Placeholder 3" descr=""/>
          <p:cNvPicPr/>
          <p:nvPr/>
        </p:nvPicPr>
        <p:blipFill>
          <a:blip r:embed="rId1"/>
          <a:stretch/>
        </p:blipFill>
        <p:spPr>
          <a:xfrm>
            <a:off x="267840" y="1536480"/>
            <a:ext cx="5509800" cy="4350600"/>
          </a:xfrm>
          <a:prstGeom prst="rect">
            <a:avLst/>
          </a:prstGeom>
          <a:ln>
            <a:noFill/>
          </a:ln>
        </p:spPr>
      </p:pic>
      <p:sp>
        <p:nvSpPr>
          <p:cNvPr id="97" name="CustomShape 2"/>
          <p:cNvSpPr/>
          <p:nvPr/>
        </p:nvSpPr>
        <p:spPr>
          <a:xfrm>
            <a:off x="358200" y="644076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http://sandrocirulli.net/tag/saddle-surface/</a:t>
            </a:r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358200" y="121320"/>
            <a:ext cx="7886160" cy="64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Marching Squares</a:t>
            </a:r>
            <a:endParaRPr/>
          </a:p>
        </p:txBody>
      </p:sp>
      <p:pic>
        <p:nvPicPr>
          <p:cNvPr id="99" name="Content Placeholder 5" descr=""/>
          <p:cNvPicPr/>
          <p:nvPr/>
        </p:nvPicPr>
        <p:blipFill>
          <a:blip r:embed="rId1"/>
          <a:stretch/>
        </p:blipFill>
        <p:spPr>
          <a:xfrm>
            <a:off x="66600" y="766800"/>
            <a:ext cx="8469000" cy="5695200"/>
          </a:xfrm>
          <a:prstGeom prst="rect">
            <a:avLst/>
          </a:prstGeom>
          <a:ln>
            <a:noFill/>
          </a:ln>
        </p:spPr>
      </p:pic>
      <p:sp>
        <p:nvSpPr>
          <p:cNvPr id="100" name="CustomShape 2"/>
          <p:cNvSpPr/>
          <p:nvPr/>
        </p:nvSpPr>
        <p:spPr>
          <a:xfrm>
            <a:off x="358200" y="644076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https://en.wikipedia.org/wiki/Marching_squares</a:t>
            </a:r>
            <a:endParaRPr/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273960" y="8172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Saddle Point Ambiguity</a:t>
            </a:r>
            <a:endParaRPr/>
          </a:p>
        </p:txBody>
      </p:sp>
      <p:pic>
        <p:nvPicPr>
          <p:cNvPr id="102" name="Picture 2" descr=""/>
          <p:cNvPicPr/>
          <p:nvPr/>
        </p:nvPicPr>
        <p:blipFill>
          <a:blip r:embed="rId1"/>
          <a:stretch/>
        </p:blipFill>
        <p:spPr>
          <a:xfrm>
            <a:off x="920520" y="1407240"/>
            <a:ext cx="5590440" cy="510480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358200" y="644076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https://en.wikipedia.org/wiki/Marching_squares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2D Sines Marching Squares</a:t>
            </a:r>
            <a:endParaRPr/>
          </a:p>
        </p:txBody>
      </p:sp>
      <p:sp>
        <p:nvSpPr>
          <p:cNvPr id="105" name="CustomShape 2"/>
          <p:cNvSpPr/>
          <p:nvPr/>
        </p:nvSpPr>
        <p:spPr>
          <a:xfrm>
            <a:off x="548640" y="14097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2800" strike="noStrike">
                <a:latin typeface="Calibri"/>
              </a:rPr>
              <a:t>cos(2x + 4y) + cos(2x - 4y)</a:t>
            </a:r>
            <a:endParaRPr/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2739240" y="2194560"/>
            <a:ext cx="4392720" cy="4388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2D Sines Marching Squares</a:t>
            </a:r>
            <a:endParaRPr/>
          </a:p>
        </p:txBody>
      </p:sp>
      <p:sp>
        <p:nvSpPr>
          <p:cNvPr id="108" name="CustomShape 2"/>
          <p:cNvSpPr/>
          <p:nvPr/>
        </p:nvSpPr>
        <p:spPr>
          <a:xfrm>
            <a:off x="548640" y="14097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2800" strike="noStrike">
                <a:latin typeface="Calibri"/>
              </a:rPr>
              <a:t>cos(2x + 4y) + cos(2x - 4y)</a:t>
            </a:r>
            <a:endParaRPr/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2739240" y="2194560"/>
            <a:ext cx="4392720" cy="4388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3" descr=""/>
          <p:cNvPicPr/>
          <p:nvPr/>
        </p:nvPicPr>
        <p:blipFill>
          <a:blip r:embed="rId1"/>
          <a:stretch/>
        </p:blipFill>
        <p:spPr>
          <a:xfrm>
            <a:off x="317160" y="268200"/>
            <a:ext cx="8575200" cy="6357240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4" name="Picture 3" descr=""/>
          <p:cNvPicPr/>
          <p:nvPr/>
        </p:nvPicPr>
        <p:blipFill>
          <a:blip r:embed="rId1"/>
          <a:stretch/>
        </p:blipFill>
        <p:spPr>
          <a:xfrm>
            <a:off x="266760" y="104760"/>
            <a:ext cx="8633880" cy="6532920"/>
          </a:xfrm>
          <a:prstGeom prst="rect">
            <a:avLst/>
          </a:prstGeom>
          <a:ln>
            <a:noFill/>
          </a:ln>
        </p:spPr>
      </p:pic>
      <p:sp>
        <p:nvSpPr>
          <p:cNvPr id="115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Funkhouser, Lorensen/Cline ‘87</a:t>
            </a:r>
            <a:endParaRPr/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8" name="Picture 3" descr=""/>
          <p:cNvPicPr/>
          <p:nvPr/>
        </p:nvPicPr>
        <p:blipFill>
          <a:blip r:embed="rId1"/>
          <a:stretch/>
        </p:blipFill>
        <p:spPr>
          <a:xfrm>
            <a:off x="118440" y="76320"/>
            <a:ext cx="8906760" cy="6604920"/>
          </a:xfrm>
          <a:prstGeom prst="rect">
            <a:avLst/>
          </a:prstGeom>
          <a:ln>
            <a:noFill/>
          </a:ln>
        </p:spPr>
      </p:pic>
      <p:sp>
        <p:nvSpPr>
          <p:cNvPr id="119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Announcements</a:t>
            </a:r>
            <a:endParaRPr/>
          </a:p>
        </p:txBody>
      </p:sp>
      <p:sp>
        <p:nvSpPr>
          <p:cNvPr id="76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1 Free Late Day on Group Assignment 1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Final Project Milestone Monday 4/11 (Hard Deadline, No Late Days)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Group Assignment 3 Out Sometime Next Week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Picture 4" descr=""/>
          <p:cNvPicPr/>
          <p:nvPr/>
        </p:nvPicPr>
        <p:blipFill>
          <a:blip r:embed="rId1"/>
          <a:stretch/>
        </p:blipFill>
        <p:spPr>
          <a:xfrm>
            <a:off x="61200" y="176040"/>
            <a:ext cx="9082080" cy="6681240"/>
          </a:xfrm>
          <a:prstGeom prst="rect">
            <a:avLst/>
          </a:prstGeom>
          <a:ln>
            <a:noFill/>
          </a:ln>
        </p:spPr>
      </p:pic>
      <p:sp>
        <p:nvSpPr>
          <p:cNvPr id="123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6" name="Picture 3" descr=""/>
          <p:cNvPicPr/>
          <p:nvPr/>
        </p:nvPicPr>
        <p:blipFill>
          <a:blip r:embed="rId1"/>
          <a:stretch/>
        </p:blipFill>
        <p:spPr>
          <a:xfrm>
            <a:off x="166320" y="136440"/>
            <a:ext cx="8794080" cy="654948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0" name="Picture 3" descr=""/>
          <p:cNvPicPr/>
          <p:nvPr/>
        </p:nvPicPr>
        <p:blipFill>
          <a:blip r:embed="rId1"/>
          <a:stretch/>
        </p:blipFill>
        <p:spPr>
          <a:xfrm>
            <a:off x="71280" y="0"/>
            <a:ext cx="9200160" cy="6814440"/>
          </a:xfrm>
          <a:prstGeom prst="rect">
            <a:avLst/>
          </a:prstGeom>
          <a:ln>
            <a:noFill/>
          </a:ln>
        </p:spPr>
      </p:pic>
      <p:sp>
        <p:nvSpPr>
          <p:cNvPr id="131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4" name="Picture 3" descr=""/>
          <p:cNvPicPr/>
          <p:nvPr/>
        </p:nvPicPr>
        <p:blipFill>
          <a:blip r:embed="rId1"/>
          <a:stretch/>
        </p:blipFill>
        <p:spPr>
          <a:xfrm>
            <a:off x="176040" y="57240"/>
            <a:ext cx="8709840" cy="6510600"/>
          </a:xfrm>
          <a:prstGeom prst="rect">
            <a:avLst/>
          </a:prstGeom>
          <a:ln>
            <a:noFill/>
          </a:ln>
        </p:spPr>
      </p:pic>
      <p:sp>
        <p:nvSpPr>
          <p:cNvPr id="135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8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9031680" cy="666684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9288000" cy="693828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609840" y="6144840"/>
            <a:ext cx="5706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lang="en-US" sz="3600" strike="noStrike">
                <a:latin typeface="Calibri"/>
              </a:rPr>
              <a:t>Numpy Example</a:t>
            </a:r>
            <a:endParaRPr/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Voxel Boolean Shape Algebra</a:t>
            </a:r>
            <a:endParaRPr/>
          </a:p>
        </p:txBody>
      </p:sp>
      <p:pic>
        <p:nvPicPr>
          <p:cNvPr id="146" name="Picture 3" descr=""/>
          <p:cNvPicPr/>
          <p:nvPr/>
        </p:nvPicPr>
        <p:blipFill>
          <a:blip r:embed="rId1"/>
          <a:stretch/>
        </p:blipFill>
        <p:spPr>
          <a:xfrm>
            <a:off x="158040" y="1690560"/>
            <a:ext cx="4422600" cy="2768040"/>
          </a:xfrm>
          <a:prstGeom prst="rect">
            <a:avLst/>
          </a:prstGeom>
          <a:ln>
            <a:noFill/>
          </a:ln>
        </p:spPr>
      </p:pic>
      <p:sp>
        <p:nvSpPr>
          <p:cNvPr id="147" name="CustomShape 2"/>
          <p:cNvSpPr/>
          <p:nvPr/>
        </p:nvSpPr>
        <p:spPr>
          <a:xfrm>
            <a:off x="414000" y="4672080"/>
            <a:ext cx="2319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trike="noStrike">
                <a:solidFill>
                  <a:srgbClr val="ff0000"/>
                </a:solidFill>
                <a:latin typeface="Calibri"/>
                <a:ea typeface="DejaVu Sans"/>
              </a:rPr>
              <a:t>T. Funkhouser</a:t>
            </a:r>
            <a:endParaRPr/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lang="en-US" sz="3600" strike="noStrike">
                <a:latin typeface="Calibri"/>
              </a:rPr>
              <a:t>Javascript CSG</a:t>
            </a:r>
            <a:endParaRPr/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Cosine Distance</a:t>
            </a:r>
            <a:endParaRPr/>
          </a:p>
        </p:txBody>
      </p:sp>
      <p:sp>
        <p:nvSpPr>
          <p:cNvPr id="78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Table Of Contents</a:t>
            </a:r>
            <a:endParaRPr/>
          </a:p>
        </p:txBody>
      </p:sp>
      <p:sp>
        <p:nvSpPr>
          <p:cNvPr id="80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buFont typeface="Arial"/>
              <a:buChar char="•"/>
            </a:pPr>
            <a:r>
              <a:rPr b="1" lang="en-US" sz="2800" strike="noStrike">
                <a:solidFill>
                  <a:srgbClr val="000000"/>
                </a:solidFill>
                <a:latin typeface="Calibri"/>
              </a:rPr>
              <a:t>1. Half Edge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2. Subdivision Surfaces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3. Implicit Surfaces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3" descr=""/>
          <p:cNvPicPr/>
          <p:nvPr/>
        </p:nvPicPr>
        <p:blipFill>
          <a:blip r:embed="rId1"/>
          <a:stretch/>
        </p:blipFill>
        <p:spPr>
          <a:xfrm>
            <a:off x="-15480" y="121320"/>
            <a:ext cx="9158760" cy="620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Picture 3" descr=""/>
          <p:cNvPicPr/>
          <p:nvPr/>
        </p:nvPicPr>
        <p:blipFill>
          <a:blip r:embed="rId1"/>
          <a:stretch/>
        </p:blipFill>
        <p:spPr>
          <a:xfrm>
            <a:off x="45000" y="193680"/>
            <a:ext cx="9098280" cy="6122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Table Of Contents</a:t>
            </a:r>
            <a:endParaRPr/>
          </a:p>
        </p:txBody>
      </p:sp>
      <p:sp>
        <p:nvSpPr>
          <p:cNvPr id="86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1. Half Edge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b="1" lang="en-US" sz="2800" strike="noStrike">
                <a:solidFill>
                  <a:srgbClr val="000000"/>
                </a:solidFill>
                <a:latin typeface="Calibri"/>
              </a:rPr>
              <a:t>2. Subdivision Surfaces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3. Implicit Surfaces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Table Of Contents</a:t>
            </a:r>
            <a:endParaRPr/>
          </a:p>
        </p:txBody>
      </p:sp>
      <p:sp>
        <p:nvSpPr>
          <p:cNvPr id="88" name="CustomShape 2"/>
          <p:cNvSpPr/>
          <p:nvPr/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1. Half Edge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2. Subdivision Surfaces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b="1" lang="en-US" sz="2800" strike="noStrike">
                <a:solidFill>
                  <a:srgbClr val="000000"/>
                </a:solidFill>
                <a:latin typeface="Calibri"/>
              </a:rPr>
              <a:t>3. Implicit Surfaces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800280" y="464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 Light"/>
              </a:rPr>
              <a:t>Functions on the Plane</a:t>
            </a:r>
            <a:endParaRPr/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2030040" y="1188720"/>
            <a:ext cx="5101920" cy="5302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Application>LibreOffice/4.4.6.3$Linux_X86_64 LibreOffice_project/40m0$Build-3</Application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2016-03-31T18:39:09Z</dcterms:created>
  <dc:creator>Chris Tralie</dc:creator>
  <dc:language>en-US</dc:language>
  <dcterms:modified xsi:type="dcterms:W3CDTF">2016-03-31T16:12:32Z</dcterms:modified>
  <cp:revision>33</cp:revision>
  <dc:title>Lecture 21: Subdivision Surfaces, Implicit Surfaces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24</vt:i4>
  </property>
</Properties>
</file>